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rial Bold" panose="020B0704020202020204" pitchFamily="34" charset="0"/>
      <p:regular r:id="rId3"/>
      <p:bold r:id="rId4"/>
    </p:embeddedFont>
    <p:embeddedFont>
      <p:font typeface="Poppins" panose="00000500000000000000" pitchFamily="2" charset="0"/>
      <p:regular r:id="rId5"/>
      <p:bold r:id="rId6"/>
      <p:italic r:id="rId7"/>
      <p:boldItalic r:id="rId8"/>
    </p:embeddedFont>
    <p:embeddedFont>
      <p:font typeface="Poppins Bold" panose="00000800000000000000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162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>
            <a:alphaModFix amt="13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 l="-648" t="-32650" r="-1089" b="-14929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72928"/>
            <a:ext cx="7772400" cy="2462601"/>
            <a:chOff x="0" y="0"/>
            <a:chExt cx="4543436" cy="771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3436" cy="771204"/>
            </a:xfrm>
            <a:custGeom>
              <a:avLst/>
              <a:gdLst/>
              <a:ahLst/>
              <a:cxnLst/>
              <a:rect l="l" t="t" r="r" b="b"/>
              <a:pathLst>
                <a:path w="4543436" h="771204">
                  <a:moveTo>
                    <a:pt x="0" y="0"/>
                  </a:moveTo>
                  <a:lnTo>
                    <a:pt x="4543436" y="0"/>
                  </a:lnTo>
                  <a:lnTo>
                    <a:pt x="4543436" y="771204"/>
                  </a:lnTo>
                  <a:lnTo>
                    <a:pt x="0" y="771204"/>
                  </a:lnTo>
                  <a:close/>
                </a:path>
              </a:pathLst>
            </a:custGeom>
            <a:solidFill>
              <a:srgbClr val="EEEC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43436" cy="818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-1"/>
            <a:ext cx="6454994" cy="872929"/>
            <a:chOff x="0" y="0"/>
            <a:chExt cx="2250107" cy="6534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0107" cy="653450"/>
            </a:xfrm>
            <a:custGeom>
              <a:avLst/>
              <a:gdLst/>
              <a:ahLst/>
              <a:cxnLst/>
              <a:rect l="l" t="t" r="r" b="b"/>
              <a:pathLst>
                <a:path w="2250107" h="653450">
                  <a:moveTo>
                    <a:pt x="0" y="0"/>
                  </a:moveTo>
                  <a:lnTo>
                    <a:pt x="2250107" y="0"/>
                  </a:lnTo>
                  <a:lnTo>
                    <a:pt x="2250107" y="653450"/>
                  </a:lnTo>
                  <a:lnTo>
                    <a:pt x="0" y="653450"/>
                  </a:lnTo>
                  <a:close/>
                </a:path>
              </a:pathLst>
            </a:custGeom>
            <a:gradFill rotWithShape="1">
              <a:gsLst>
                <a:gs pos="0">
                  <a:srgbClr val="025D7E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250107" cy="701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0477" y="151971"/>
            <a:ext cx="2652868" cy="513202"/>
          </a:xfrm>
          <a:custGeom>
            <a:avLst/>
            <a:gdLst/>
            <a:ahLst/>
            <a:cxnLst/>
            <a:rect l="l" t="t" r="r" b="b"/>
            <a:pathLst>
              <a:path w="2652868" h="513202">
                <a:moveTo>
                  <a:pt x="0" y="0"/>
                </a:moveTo>
                <a:lnTo>
                  <a:pt x="2652868" y="0"/>
                </a:lnTo>
                <a:lnTo>
                  <a:pt x="2652868" y="513202"/>
                </a:lnTo>
                <a:lnTo>
                  <a:pt x="0" y="5132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315" b="-33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507227" y="896687"/>
            <a:ext cx="2276210" cy="2286629"/>
            <a:chOff x="0" y="0"/>
            <a:chExt cx="6350000" cy="59249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924933"/>
            </a:xfrm>
            <a:custGeom>
              <a:avLst/>
              <a:gdLst/>
              <a:ahLst/>
              <a:cxnLst/>
              <a:rect l="l" t="t" r="r" b="b"/>
              <a:pathLst>
                <a:path w="6350000" h="5924933">
                  <a:moveTo>
                    <a:pt x="0" y="5924933"/>
                  </a:moveTo>
                  <a:lnTo>
                    <a:pt x="6350000" y="5924933"/>
                  </a:lnTo>
                  <a:lnTo>
                    <a:pt x="6350000" y="0"/>
                  </a:lnTo>
                  <a:cubicBezTo>
                    <a:pt x="2843530" y="0"/>
                    <a:pt x="0" y="2653185"/>
                    <a:pt x="0" y="5924933"/>
                  </a:cubicBezTo>
                  <a:close/>
                </a:path>
              </a:pathLst>
            </a:custGeom>
            <a:blipFill>
              <a:blip r:embed="rId4"/>
              <a:stretch>
                <a:fillRect l="-20023" r="-200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0543" y="3104394"/>
            <a:ext cx="7816263" cy="1328777"/>
            <a:chOff x="-12583" y="-47625"/>
            <a:chExt cx="4642847" cy="463190"/>
          </a:xfrm>
          <a:gradFill>
            <a:gsLst>
              <a:gs pos="100000">
                <a:srgbClr val="025D7E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0" scaled="0"/>
          </a:gradFill>
        </p:grpSpPr>
        <p:sp>
          <p:nvSpPr>
            <p:cNvPr id="12" name="Freeform 12"/>
            <p:cNvSpPr/>
            <p:nvPr/>
          </p:nvSpPr>
          <p:spPr>
            <a:xfrm>
              <a:off x="-12583" y="18464"/>
              <a:ext cx="4630265" cy="397101"/>
            </a:xfrm>
            <a:custGeom>
              <a:avLst/>
              <a:gdLst/>
              <a:ahLst/>
              <a:cxnLst/>
              <a:rect l="l" t="t" r="r" b="b"/>
              <a:pathLst>
                <a:path w="4630265" h="397101">
                  <a:moveTo>
                    <a:pt x="0" y="0"/>
                  </a:moveTo>
                  <a:lnTo>
                    <a:pt x="4630265" y="0"/>
                  </a:lnTo>
                  <a:lnTo>
                    <a:pt x="4630265" y="397101"/>
                  </a:lnTo>
                  <a:lnTo>
                    <a:pt x="0" y="3971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4630264" cy="44472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3094846"/>
            <a:ext cx="7755178" cy="1119379"/>
          </a:xfrm>
          <a:custGeom>
            <a:avLst/>
            <a:gdLst/>
            <a:ahLst/>
            <a:cxnLst/>
            <a:rect l="l" t="t" r="r" b="b"/>
            <a:pathLst>
              <a:path w="7755178" h="1119379">
                <a:moveTo>
                  <a:pt x="0" y="0"/>
                </a:moveTo>
                <a:lnTo>
                  <a:pt x="7755178" y="0"/>
                </a:lnTo>
                <a:lnTo>
                  <a:pt x="7755178" y="1119379"/>
                </a:lnTo>
                <a:lnTo>
                  <a:pt x="0" y="1119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48" t="-32650" r="-1089" b="-14929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0" y="7858312"/>
            <a:ext cx="7473465" cy="2216513"/>
            <a:chOff x="0" y="0"/>
            <a:chExt cx="2979861" cy="8581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979861" cy="858120"/>
            </a:xfrm>
            <a:custGeom>
              <a:avLst/>
              <a:gdLst/>
              <a:ahLst/>
              <a:cxnLst/>
              <a:rect l="l" t="t" r="r" b="b"/>
              <a:pathLst>
                <a:path w="2979861" h="858120">
                  <a:moveTo>
                    <a:pt x="0" y="0"/>
                  </a:moveTo>
                  <a:lnTo>
                    <a:pt x="2979861" y="0"/>
                  </a:lnTo>
                  <a:lnTo>
                    <a:pt x="2979861" y="858120"/>
                  </a:lnTo>
                  <a:lnTo>
                    <a:pt x="0" y="858120"/>
                  </a:lnTo>
                  <a:close/>
                </a:path>
              </a:pathLst>
            </a:custGeom>
            <a:solidFill>
              <a:srgbClr val="C9C5BC">
                <a:alpha val="2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2979861" cy="905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-1" y="8177005"/>
            <a:ext cx="7784043" cy="1723858"/>
          </a:xfrm>
          <a:custGeom>
            <a:avLst/>
            <a:gdLst/>
            <a:ahLst/>
            <a:cxnLst/>
            <a:rect l="l" t="t" r="r" b="b"/>
            <a:pathLst>
              <a:path w="13760466" h="1723858">
                <a:moveTo>
                  <a:pt x="0" y="0"/>
                </a:moveTo>
                <a:lnTo>
                  <a:pt x="13760466" y="0"/>
                </a:lnTo>
                <a:lnTo>
                  <a:pt x="13760466" y="1723858"/>
                </a:lnTo>
                <a:lnTo>
                  <a:pt x="0" y="17238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" t="-188113" r="-76048" b="-164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0" y="8196055"/>
            <a:ext cx="7772400" cy="1523481"/>
            <a:chOff x="0" y="0"/>
            <a:chExt cx="2775001" cy="53106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775001" cy="531061"/>
            </a:xfrm>
            <a:custGeom>
              <a:avLst/>
              <a:gdLst/>
              <a:ahLst/>
              <a:cxnLst/>
              <a:rect l="l" t="t" r="r" b="b"/>
              <a:pathLst>
                <a:path w="2775001" h="531061">
                  <a:moveTo>
                    <a:pt x="0" y="0"/>
                  </a:moveTo>
                  <a:lnTo>
                    <a:pt x="2775001" y="0"/>
                  </a:lnTo>
                  <a:lnTo>
                    <a:pt x="2775001" y="531061"/>
                  </a:lnTo>
                  <a:lnTo>
                    <a:pt x="0" y="531061"/>
                  </a:lnTo>
                  <a:close/>
                </a:path>
              </a:pathLst>
            </a:custGeom>
            <a:solidFill>
              <a:srgbClr val="C9C5BC">
                <a:alpha val="2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2775001" cy="578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5400000">
            <a:off x="3081696" y="5017192"/>
            <a:ext cx="1620649" cy="7784042"/>
          </a:xfrm>
          <a:custGeom>
            <a:avLst/>
            <a:gdLst/>
            <a:ahLst/>
            <a:cxnLst/>
            <a:rect l="l" t="t" r="r" b="b"/>
            <a:pathLst>
              <a:path w="1620649" h="8301079">
                <a:moveTo>
                  <a:pt x="0" y="0"/>
                </a:moveTo>
                <a:lnTo>
                  <a:pt x="1620649" y="0"/>
                </a:lnTo>
                <a:lnTo>
                  <a:pt x="1620649" y="8301079"/>
                </a:lnTo>
                <a:lnTo>
                  <a:pt x="0" y="8301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6610" r="-1755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3" name="Group 23"/>
          <p:cNvGrpSpPr/>
          <p:nvPr/>
        </p:nvGrpSpPr>
        <p:grpSpPr>
          <a:xfrm rot="-5400000">
            <a:off x="2379874" y="6867640"/>
            <a:ext cx="804955" cy="5576566"/>
            <a:chOff x="0" y="0"/>
            <a:chExt cx="307000" cy="16728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7000" cy="1672862"/>
            </a:xfrm>
            <a:custGeom>
              <a:avLst/>
              <a:gdLst/>
              <a:ahLst/>
              <a:cxnLst/>
              <a:rect l="l" t="t" r="r" b="b"/>
              <a:pathLst>
                <a:path w="307000" h="1672862">
                  <a:moveTo>
                    <a:pt x="307000" y="62870"/>
                  </a:moveTo>
                  <a:lnTo>
                    <a:pt x="307000" y="1503952"/>
                  </a:lnTo>
                  <a:lnTo>
                    <a:pt x="153500" y="1672862"/>
                  </a:lnTo>
                  <a:lnTo>
                    <a:pt x="0" y="1503952"/>
                  </a:lnTo>
                  <a:lnTo>
                    <a:pt x="0" y="62870"/>
                  </a:lnTo>
                  <a:cubicBezTo>
                    <a:pt x="0" y="22860"/>
                    <a:pt x="18420" y="0"/>
                    <a:pt x="39910" y="0"/>
                  </a:cubicBezTo>
                  <a:lnTo>
                    <a:pt x="267090" y="0"/>
                  </a:lnTo>
                  <a:cubicBezTo>
                    <a:pt x="288580" y="0"/>
                    <a:pt x="307000" y="22860"/>
                    <a:pt x="307000" y="62870"/>
                  </a:cubicBezTo>
                  <a:close/>
                </a:path>
              </a:pathLst>
            </a:custGeom>
            <a:solidFill>
              <a:srgbClr val="025D7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307000" cy="1543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188383" y="9659350"/>
            <a:ext cx="8548477" cy="429973"/>
            <a:chOff x="0" y="0"/>
            <a:chExt cx="2979861" cy="86186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79861" cy="861861"/>
            </a:xfrm>
            <a:custGeom>
              <a:avLst/>
              <a:gdLst/>
              <a:ahLst/>
              <a:cxnLst/>
              <a:rect l="l" t="t" r="r" b="b"/>
              <a:pathLst>
                <a:path w="2979861" h="861861">
                  <a:moveTo>
                    <a:pt x="0" y="0"/>
                  </a:moveTo>
                  <a:lnTo>
                    <a:pt x="2979861" y="0"/>
                  </a:lnTo>
                  <a:lnTo>
                    <a:pt x="2979861" y="861861"/>
                  </a:lnTo>
                  <a:lnTo>
                    <a:pt x="0" y="861861"/>
                  </a:lnTo>
                  <a:close/>
                </a:path>
              </a:pathLst>
            </a:custGeom>
            <a:solidFill>
              <a:srgbClr val="EFEC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2979861" cy="909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-188383" y="7860762"/>
            <a:ext cx="7852783" cy="316243"/>
          </a:xfrm>
          <a:custGeom>
            <a:avLst/>
            <a:gdLst/>
            <a:ahLst/>
            <a:cxnLst/>
            <a:rect l="l" t="t" r="r" b="b"/>
            <a:pathLst>
              <a:path w="7852783" h="316243">
                <a:moveTo>
                  <a:pt x="0" y="0"/>
                </a:moveTo>
                <a:lnTo>
                  <a:pt x="7852783" y="0"/>
                </a:lnTo>
                <a:lnTo>
                  <a:pt x="7852783" y="316243"/>
                </a:lnTo>
                <a:lnTo>
                  <a:pt x="0" y="3162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52486" b="-64077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" y="7873239"/>
            <a:ext cx="7772400" cy="607532"/>
            <a:chOff x="0" y="0"/>
            <a:chExt cx="11397970" cy="81004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1397970" cy="469023"/>
              <a:chOff x="0" y="0"/>
              <a:chExt cx="2979861" cy="12262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979861" cy="122620"/>
              </a:xfrm>
              <a:custGeom>
                <a:avLst/>
                <a:gdLst/>
                <a:ahLst/>
                <a:cxnLst/>
                <a:rect l="l" t="t" r="r" b="b"/>
                <a:pathLst>
                  <a:path w="2979861" h="122620">
                    <a:moveTo>
                      <a:pt x="0" y="0"/>
                    </a:moveTo>
                    <a:lnTo>
                      <a:pt x="2979861" y="0"/>
                    </a:lnTo>
                    <a:lnTo>
                      <a:pt x="2979861" y="122620"/>
                    </a:lnTo>
                    <a:lnTo>
                      <a:pt x="0" y="122620"/>
                    </a:lnTo>
                    <a:close/>
                  </a:path>
                </a:pathLst>
              </a:custGeom>
              <a:solidFill>
                <a:srgbClr val="025D7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2979861" cy="170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782203" y="147053"/>
              <a:ext cx="7416734" cy="662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71"/>
                </a:lnSpc>
              </a:pPr>
              <a:r>
                <a:rPr lang="en-US" sz="1456" b="1">
                  <a:solidFill>
                    <a:srgbClr val="EEECE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PARTNER WITH</a:t>
              </a:r>
              <a:r>
                <a:rPr lang="en-US" sz="1456" b="1">
                  <a:solidFill>
                    <a:srgbClr val="E8924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[MEMBER COMPANY] </a:t>
              </a:r>
            </a:p>
            <a:p>
              <a:pPr algn="ctr">
                <a:lnSpc>
                  <a:spcPts val="2279"/>
                </a:lnSpc>
              </a:pPr>
              <a:endParaRPr lang="en-US" sz="1456" b="1">
                <a:solidFill>
                  <a:srgbClr val="E89243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35" name="Freeform 35"/>
          <p:cNvSpPr/>
          <p:nvPr/>
        </p:nvSpPr>
        <p:spPr>
          <a:xfrm>
            <a:off x="169128" y="9375724"/>
            <a:ext cx="265012" cy="265012"/>
          </a:xfrm>
          <a:custGeom>
            <a:avLst/>
            <a:gdLst/>
            <a:ahLst/>
            <a:cxnLst/>
            <a:rect l="l" t="t" r="r" b="b"/>
            <a:pathLst>
              <a:path w="265012" h="265012">
                <a:moveTo>
                  <a:pt x="0" y="0"/>
                </a:moveTo>
                <a:lnTo>
                  <a:pt x="265012" y="0"/>
                </a:lnTo>
                <a:lnTo>
                  <a:pt x="265012" y="265012"/>
                </a:lnTo>
                <a:lnTo>
                  <a:pt x="0" y="2650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07487" y="9375724"/>
            <a:ext cx="303909" cy="227601"/>
          </a:xfrm>
          <a:custGeom>
            <a:avLst/>
            <a:gdLst/>
            <a:ahLst/>
            <a:cxnLst/>
            <a:rect l="l" t="t" r="r" b="b"/>
            <a:pathLst>
              <a:path w="303909" h="227601">
                <a:moveTo>
                  <a:pt x="0" y="0"/>
                </a:moveTo>
                <a:lnTo>
                  <a:pt x="303909" y="0"/>
                </a:lnTo>
                <a:lnTo>
                  <a:pt x="303909" y="227601"/>
                </a:lnTo>
                <a:lnTo>
                  <a:pt x="0" y="227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0" y="4212957"/>
            <a:ext cx="7778627" cy="1145901"/>
            <a:chOff x="0" y="0"/>
            <a:chExt cx="3218669" cy="39944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218669" cy="399442"/>
            </a:xfrm>
            <a:custGeom>
              <a:avLst/>
              <a:gdLst/>
              <a:ahLst/>
              <a:cxnLst/>
              <a:rect l="l" t="t" r="r" b="b"/>
              <a:pathLst>
                <a:path w="3218669" h="399442">
                  <a:moveTo>
                    <a:pt x="0" y="0"/>
                  </a:moveTo>
                  <a:lnTo>
                    <a:pt x="3218669" y="0"/>
                  </a:lnTo>
                  <a:lnTo>
                    <a:pt x="3218669" y="399442"/>
                  </a:lnTo>
                  <a:lnTo>
                    <a:pt x="0" y="399442"/>
                  </a:lnTo>
                  <a:close/>
                </a:path>
              </a:pathLst>
            </a:custGeom>
            <a:solidFill>
              <a:srgbClr val="EFEC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3218669" cy="447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314255" y="5511258"/>
            <a:ext cx="880564" cy="880564"/>
            <a:chOff x="0" y="0"/>
            <a:chExt cx="1174085" cy="1174085"/>
          </a:xfrm>
        </p:grpSpPr>
        <p:sp>
          <p:nvSpPr>
            <p:cNvPr id="41" name="Freeform 41"/>
            <p:cNvSpPr/>
            <p:nvPr/>
          </p:nvSpPr>
          <p:spPr>
            <a:xfrm>
              <a:off x="171412" y="144189"/>
              <a:ext cx="850418" cy="850418"/>
            </a:xfrm>
            <a:custGeom>
              <a:avLst/>
              <a:gdLst/>
              <a:ahLst/>
              <a:cxnLst/>
              <a:rect l="l" t="t" r="r" b="b"/>
              <a:pathLst>
                <a:path w="850418" h="850418">
                  <a:moveTo>
                    <a:pt x="0" y="0"/>
                  </a:moveTo>
                  <a:lnTo>
                    <a:pt x="850418" y="0"/>
                  </a:lnTo>
                  <a:lnTo>
                    <a:pt x="850418" y="850418"/>
                  </a:lnTo>
                  <a:lnTo>
                    <a:pt x="0" y="85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0" y="0"/>
              <a:ext cx="1174085" cy="1174085"/>
            </a:xfrm>
            <a:custGeom>
              <a:avLst/>
              <a:gdLst/>
              <a:ahLst/>
              <a:cxnLst/>
              <a:rect l="l" t="t" r="r" b="b"/>
              <a:pathLst>
                <a:path w="1174085" h="1174085">
                  <a:moveTo>
                    <a:pt x="0" y="0"/>
                  </a:moveTo>
                  <a:lnTo>
                    <a:pt x="1174085" y="0"/>
                  </a:lnTo>
                  <a:lnTo>
                    <a:pt x="1174085" y="1174085"/>
                  </a:lnTo>
                  <a:lnTo>
                    <a:pt x="0" y="1174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927902" y="5511258"/>
            <a:ext cx="880564" cy="880564"/>
            <a:chOff x="0" y="0"/>
            <a:chExt cx="1174085" cy="1174085"/>
          </a:xfrm>
        </p:grpSpPr>
        <p:sp>
          <p:nvSpPr>
            <p:cNvPr id="44" name="Freeform 44"/>
            <p:cNvSpPr/>
            <p:nvPr/>
          </p:nvSpPr>
          <p:spPr>
            <a:xfrm>
              <a:off x="230278" y="168760"/>
              <a:ext cx="760366" cy="760366"/>
            </a:xfrm>
            <a:custGeom>
              <a:avLst/>
              <a:gdLst/>
              <a:ahLst/>
              <a:cxnLst/>
              <a:rect l="l" t="t" r="r" b="b"/>
              <a:pathLst>
                <a:path w="760366" h="760366">
                  <a:moveTo>
                    <a:pt x="0" y="0"/>
                  </a:moveTo>
                  <a:lnTo>
                    <a:pt x="760366" y="0"/>
                  </a:lnTo>
                  <a:lnTo>
                    <a:pt x="760366" y="760365"/>
                  </a:lnTo>
                  <a:lnTo>
                    <a:pt x="0" y="760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0"/>
              <a:ext cx="1174085" cy="1174085"/>
            </a:xfrm>
            <a:custGeom>
              <a:avLst/>
              <a:gdLst/>
              <a:ahLst/>
              <a:cxnLst/>
              <a:rect l="l" t="t" r="r" b="b"/>
              <a:pathLst>
                <a:path w="1174085" h="1174085">
                  <a:moveTo>
                    <a:pt x="0" y="0"/>
                  </a:moveTo>
                  <a:lnTo>
                    <a:pt x="1174085" y="0"/>
                  </a:lnTo>
                  <a:lnTo>
                    <a:pt x="1174085" y="1174085"/>
                  </a:lnTo>
                  <a:lnTo>
                    <a:pt x="0" y="1174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75494" y="5511258"/>
            <a:ext cx="880564" cy="880564"/>
            <a:chOff x="0" y="0"/>
            <a:chExt cx="1174085" cy="117408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74085" cy="1174085"/>
            </a:xfrm>
            <a:custGeom>
              <a:avLst/>
              <a:gdLst/>
              <a:ahLst/>
              <a:cxnLst/>
              <a:rect l="l" t="t" r="r" b="b"/>
              <a:pathLst>
                <a:path w="1174085" h="1174085">
                  <a:moveTo>
                    <a:pt x="0" y="0"/>
                  </a:moveTo>
                  <a:lnTo>
                    <a:pt x="1174085" y="0"/>
                  </a:lnTo>
                  <a:lnTo>
                    <a:pt x="1174085" y="1174085"/>
                  </a:lnTo>
                  <a:lnTo>
                    <a:pt x="0" y="1174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175302" y="101511"/>
              <a:ext cx="823481" cy="935774"/>
            </a:xfrm>
            <a:custGeom>
              <a:avLst/>
              <a:gdLst/>
              <a:ahLst/>
              <a:cxnLst/>
              <a:rect l="l" t="t" r="r" b="b"/>
              <a:pathLst>
                <a:path w="823481" h="935774">
                  <a:moveTo>
                    <a:pt x="0" y="0"/>
                  </a:moveTo>
                  <a:lnTo>
                    <a:pt x="823481" y="0"/>
                  </a:lnTo>
                  <a:lnTo>
                    <a:pt x="823481" y="935774"/>
                  </a:lnTo>
                  <a:lnTo>
                    <a:pt x="0" y="935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AutoShape 49"/>
          <p:cNvSpPr/>
          <p:nvPr/>
        </p:nvSpPr>
        <p:spPr>
          <a:xfrm flipV="1">
            <a:off x="3883076" y="3200823"/>
            <a:ext cx="4810" cy="982294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AutoShape 50"/>
          <p:cNvSpPr/>
          <p:nvPr/>
        </p:nvSpPr>
        <p:spPr>
          <a:xfrm>
            <a:off x="2551408" y="5630471"/>
            <a:ext cx="0" cy="1889172"/>
          </a:xfrm>
          <a:prstGeom prst="line">
            <a:avLst/>
          </a:prstGeom>
          <a:ln w="19050" cap="flat">
            <a:solidFill>
              <a:srgbClr val="EEECE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AutoShape 51"/>
          <p:cNvSpPr/>
          <p:nvPr/>
        </p:nvSpPr>
        <p:spPr>
          <a:xfrm>
            <a:off x="4965930" y="5630471"/>
            <a:ext cx="4763" cy="1853241"/>
          </a:xfrm>
          <a:prstGeom prst="line">
            <a:avLst/>
          </a:prstGeom>
          <a:ln w="19050" cap="flat">
            <a:solidFill>
              <a:srgbClr val="EEECE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3303395" y="9351129"/>
            <a:ext cx="171265" cy="276792"/>
          </a:xfrm>
          <a:custGeom>
            <a:avLst/>
            <a:gdLst/>
            <a:ahLst/>
            <a:cxnLst/>
            <a:rect l="l" t="t" r="r" b="b"/>
            <a:pathLst>
              <a:path w="171265" h="276792">
                <a:moveTo>
                  <a:pt x="0" y="0"/>
                </a:moveTo>
                <a:lnTo>
                  <a:pt x="171265" y="0"/>
                </a:lnTo>
                <a:lnTo>
                  <a:pt x="171265" y="276792"/>
                </a:lnTo>
                <a:lnTo>
                  <a:pt x="0" y="276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282983" y="7075324"/>
            <a:ext cx="1874677" cy="62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7"/>
              </a:lnSpc>
            </a:pPr>
            <a:r>
              <a:rPr lang="en-US" sz="1031">
                <a:solidFill>
                  <a:srgbClr val="293038"/>
                </a:solidFill>
                <a:latin typeface="Arial"/>
                <a:ea typeface="Arial"/>
                <a:cs typeface="Arial"/>
                <a:sym typeface="Arial"/>
              </a:rPr>
              <a:t>Pilot AI-enabled workflows using contract talent before making large investments in permanent hires. 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69128" y="6382297"/>
            <a:ext cx="2093296" cy="69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</a:pPr>
            <a:r>
              <a:rPr lang="en-US" sz="1531" b="1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Test AI Capabilities Without Permanent Commitment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783978" y="6922928"/>
            <a:ext cx="1941117" cy="774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5"/>
              </a:lnSpc>
            </a:pPr>
            <a:r>
              <a:rPr lang="en-US" sz="1029">
                <a:solidFill>
                  <a:srgbClr val="293038"/>
                </a:solidFill>
                <a:latin typeface="Arial"/>
                <a:ea typeface="Arial"/>
                <a:cs typeface="Arial"/>
                <a:sym typeface="Arial"/>
              </a:rPr>
              <a:t>Gain immediate access to workers with modern skills without the delay, cost, and risk of permanent onboarding. </a:t>
            </a:r>
          </a:p>
          <a:p>
            <a:pPr algn="ctr">
              <a:lnSpc>
                <a:spcPts val="1215"/>
              </a:lnSpc>
            </a:pPr>
            <a:endParaRPr lang="en-US" sz="1029">
              <a:solidFill>
                <a:srgbClr val="2930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2644420" y="6395166"/>
            <a:ext cx="2220234" cy="4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5"/>
              </a:lnSpc>
            </a:pPr>
            <a:r>
              <a:rPr lang="en-US" sz="1529" b="1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Deploy AI-Skilled Talent Quickly  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413601" y="6948158"/>
            <a:ext cx="1909168" cy="62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5"/>
              </a:lnSpc>
            </a:pPr>
            <a:r>
              <a:rPr lang="en-US" sz="1029">
                <a:solidFill>
                  <a:srgbClr val="293038"/>
                </a:solidFill>
                <a:latin typeface="Arial"/>
                <a:ea typeface="Arial"/>
                <a:cs typeface="Arial"/>
                <a:sym typeface="Arial"/>
              </a:rPr>
              <a:t>Move faster and deliver more while keeping the company’s internal team focused on your </a:t>
            </a:r>
          </a:p>
          <a:p>
            <a:pPr algn="ctr">
              <a:lnSpc>
                <a:spcPts val="1215"/>
              </a:lnSpc>
            </a:pPr>
            <a:r>
              <a:rPr lang="en-US" sz="1029">
                <a:solidFill>
                  <a:srgbClr val="293038"/>
                </a:solidFill>
                <a:latin typeface="Arial"/>
                <a:ea typeface="Arial"/>
                <a:cs typeface="Arial"/>
                <a:sym typeface="Arial"/>
              </a:rPr>
              <a:t>core mission.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071969" y="6382297"/>
            <a:ext cx="2592431" cy="4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5"/>
              </a:lnSpc>
            </a:pPr>
            <a:r>
              <a:rPr lang="en-US" sz="1529" b="1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Increase Output Without Expanding Headcount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0" y="4365017"/>
            <a:ext cx="7778627" cy="850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959" b="1" spc="-100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WHAT THIS MEANS FOR </a:t>
            </a:r>
          </a:p>
          <a:p>
            <a:pPr algn="ctr">
              <a:lnSpc>
                <a:spcPts val="3225"/>
              </a:lnSpc>
            </a:pPr>
            <a:r>
              <a:rPr lang="en-US" sz="2959" b="1" spc="-100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YOUR BUSINESS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21330" y="1495889"/>
            <a:ext cx="2641998" cy="51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4"/>
              </a:lnSpc>
            </a:pPr>
            <a:endParaRPr/>
          </a:p>
        </p:txBody>
      </p:sp>
      <p:sp>
        <p:nvSpPr>
          <p:cNvPr id="61" name="TextBox 61"/>
          <p:cNvSpPr txBox="1"/>
          <p:nvPr/>
        </p:nvSpPr>
        <p:spPr>
          <a:xfrm>
            <a:off x="150477" y="2253019"/>
            <a:ext cx="4607763" cy="58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50"/>
              </a:lnSpc>
            </a:pPr>
            <a:r>
              <a:rPr lang="en-US" sz="123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from the American Staffing Association and LinkedIn shows staffing professionals are developing AI capabilities at a significantly faster rate than the rest of the workforce.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50477" y="9750966"/>
            <a:ext cx="4487985" cy="370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2"/>
              </a:lnSpc>
            </a:pPr>
            <a:r>
              <a:rPr lang="en-US" sz="830" b="1" dirty="0">
                <a:solidFill>
                  <a:srgbClr val="293038"/>
                </a:solidFill>
                <a:latin typeface="Arial Bold"/>
                <a:ea typeface="Arial Bold"/>
                <a:cs typeface="Arial Bold"/>
                <a:sym typeface="Arial Bold"/>
              </a:rPr>
              <a:t>Source American Staffing Association and LinkedIn, The State of Staffing &amp; Search</a:t>
            </a:r>
          </a:p>
          <a:p>
            <a:pPr algn="l">
              <a:lnSpc>
                <a:spcPts val="1862"/>
              </a:lnSpc>
            </a:pPr>
            <a:endParaRPr lang="en-US" sz="830" b="1" dirty="0">
              <a:solidFill>
                <a:srgbClr val="293038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173100" y="955233"/>
            <a:ext cx="6603119" cy="126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9"/>
              </a:lnSpc>
            </a:pPr>
            <a:r>
              <a:rPr lang="en-US" sz="3256" b="1" spc="-136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Bring AI-Skilled Talent Into </a:t>
            </a:r>
          </a:p>
          <a:p>
            <a:pPr algn="l">
              <a:lnSpc>
                <a:spcPts val="3289"/>
              </a:lnSpc>
            </a:pPr>
            <a:r>
              <a:rPr lang="en-US" sz="3256" b="1" spc="-136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Your Business Faster and </a:t>
            </a:r>
          </a:p>
          <a:p>
            <a:pPr algn="l">
              <a:lnSpc>
                <a:spcPts val="3289"/>
              </a:lnSpc>
            </a:pPr>
            <a:r>
              <a:rPr lang="en-US" sz="3256" b="1" spc="-136">
                <a:gradFill>
                  <a:gsLst>
                    <a:gs pos="0">
                      <a:srgbClr val="025D7E">
                        <a:alpha val="100000"/>
                      </a:srgbClr>
                    </a:gs>
                    <a:gs pos="100000">
                      <a:srgbClr val="20777E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Without Risk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50477" y="8369560"/>
            <a:ext cx="5183786" cy="663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"/>
              </a:lnSpc>
            </a:pPr>
            <a:r>
              <a:rPr lang="en-US" sz="124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 </a:t>
            </a:r>
            <a:r>
              <a:rPr lang="en-US" sz="1248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[Company Name]</a:t>
            </a:r>
            <a:r>
              <a:rPr lang="en-US" sz="124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we connect organizations with highly skilled professionals who possess the technological skills to advance your business. 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5985972" y="261563"/>
            <a:ext cx="2323943" cy="24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2"/>
              </a:lnSpc>
            </a:pPr>
            <a:r>
              <a:rPr lang="en-US" sz="14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[COMPANY LOGO]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803405" y="3058538"/>
            <a:ext cx="991213" cy="667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8"/>
              </a:lnSpc>
            </a:pPr>
            <a:r>
              <a:rPr lang="en-US" sz="3589" b="1" spc="-57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46%</a:t>
            </a:r>
            <a:r>
              <a:rPr lang="en-US" sz="3589" b="1" spc="-57">
                <a:solidFill>
                  <a:srgbClr val="025D7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0" y="3688336"/>
            <a:ext cx="3738008" cy="42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9"/>
              </a:lnSpc>
            </a:pPr>
            <a:r>
              <a:rPr lang="en-US" sz="119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Staffing professionals are building </a:t>
            </a:r>
          </a:p>
          <a:p>
            <a:pPr algn="ctr">
              <a:lnSpc>
                <a:spcPts val="1669"/>
              </a:lnSpc>
            </a:pPr>
            <a:r>
              <a:rPr lang="en-US" sz="119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literacy faster than the broader workforce.  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666034" y="3096190"/>
            <a:ext cx="951755" cy="65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6"/>
              </a:lnSpc>
              <a:spcBef>
                <a:spcPct val="0"/>
              </a:spcBef>
            </a:pPr>
            <a:r>
              <a:rPr lang="en-US" sz="359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+7%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772826" y="3194685"/>
            <a:ext cx="1701834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Faster AI </a:t>
            </a:r>
          </a:p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Skills Growth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617790" y="3214744"/>
            <a:ext cx="2137388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AI Engineering</a:t>
            </a:r>
          </a:p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Skills Advantage 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787921" y="3681278"/>
            <a:ext cx="3961973" cy="42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9"/>
              </a:lnSpc>
            </a:pPr>
            <a:r>
              <a:rPr lang="en-US" sz="119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Compared to overall</a:t>
            </a:r>
          </a:p>
          <a:p>
            <a:pPr algn="ctr">
              <a:lnSpc>
                <a:spcPts val="1669"/>
              </a:lnSpc>
            </a:pPr>
            <a:r>
              <a:rPr lang="en-US" sz="119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LinkedIn members. 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448756" y="9357745"/>
            <a:ext cx="1174034" cy="22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"/>
              </a:lnSpc>
            </a:pPr>
            <a:r>
              <a:rPr lang="en-US" sz="124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Phone Number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2097121" y="9357745"/>
            <a:ext cx="1174034" cy="22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"/>
              </a:lnSpc>
            </a:pPr>
            <a:r>
              <a:rPr lang="en-US" sz="124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584206" y="9366544"/>
            <a:ext cx="1174034" cy="22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"/>
              </a:lnSpc>
            </a:pPr>
            <a:r>
              <a:rPr lang="en-US" sz="124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189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Poppins</vt:lpstr>
      <vt:lpstr>Arial Bold</vt:lpstr>
      <vt:lpstr>Arial</vt:lpstr>
      <vt:lpstr>Poppins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 Sell Sheet Bring AI-Sklilled Talent Into Your Business Faster and Without Risk</dc:title>
  <dc:creator>Megan Sweeney</dc:creator>
  <cp:lastModifiedBy>Megan Sweeney</cp:lastModifiedBy>
  <cp:revision>3</cp:revision>
  <dcterms:created xsi:type="dcterms:W3CDTF">2006-08-16T00:00:00Z</dcterms:created>
  <dcterms:modified xsi:type="dcterms:W3CDTF">2026-04-09T13:27:33Z</dcterms:modified>
  <dc:identifier>DAHD10EUICI</dc:identifier>
</cp:coreProperties>
</file>